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88" r:id="rId2"/>
    <p:sldId id="285" r:id="rId3"/>
    <p:sldId id="257" r:id="rId4"/>
    <p:sldId id="258" r:id="rId5"/>
    <p:sldId id="259" r:id="rId6"/>
    <p:sldId id="260" r:id="rId7"/>
    <p:sldId id="261" r:id="rId8"/>
    <p:sldId id="262" r:id="rId9"/>
    <p:sldId id="263" r:id="rId10"/>
    <p:sldId id="264" r:id="rId11"/>
    <p:sldId id="265" r:id="rId12"/>
    <p:sldId id="266" r:id="rId13"/>
    <p:sldId id="269" r:id="rId14"/>
    <p:sldId id="286"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332768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1491244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340800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2492248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1146940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78328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1754491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940590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1332560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591330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DFF24DB-1745-48F5-95C9-78489B9CF31A}" type="slidenum">
              <a:rPr lang="ru-RU" smtClean="0"/>
              <a:pPr/>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92362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2903304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DFF24DB-1745-48F5-95C9-78489B9CF31A}" type="slidenum">
              <a:rPr lang="ru-RU" smtClean="0"/>
              <a:pPr/>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38030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4047058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206857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F37AB47-3C91-430C-A298-8A1C32B99273}" type="datetimeFigureOut">
              <a:rPr lang="ru-RU" smtClean="0"/>
              <a:pPr/>
              <a:t>11.05.2020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FF24DB-1745-48F5-95C9-78489B9CF31A}" type="slidenum">
              <a:rPr lang="ru-RU" smtClean="0"/>
              <a:pPr/>
              <a:t>‹#›</a:t>
            </a:fld>
            <a:endParaRPr lang="ru-RU"/>
          </a:p>
        </p:txBody>
      </p:sp>
    </p:spTree>
    <p:extLst>
      <p:ext uri="{BB962C8B-B14F-4D97-AF65-F5344CB8AC3E}">
        <p14:creationId xmlns:p14="http://schemas.microsoft.com/office/powerpoint/2010/main" val="373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F37AB47-3C91-430C-A298-8A1C32B99273}" type="datetimeFigureOut">
              <a:rPr lang="ru-RU" smtClean="0"/>
              <a:pPr/>
              <a:t>11.05.2020</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DFF24DB-1745-48F5-95C9-78489B9CF31A}" type="slidenum">
              <a:rPr lang="ru-RU" smtClean="0"/>
              <a:pPr/>
              <a:t>‹#›</a:t>
            </a:fld>
            <a:endParaRPr lang="ru-RU"/>
          </a:p>
        </p:txBody>
      </p:sp>
    </p:spTree>
    <p:extLst>
      <p:ext uri="{BB962C8B-B14F-4D97-AF65-F5344CB8AC3E}">
        <p14:creationId xmlns:p14="http://schemas.microsoft.com/office/powerpoint/2010/main" val="28944392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5" y="908720"/>
            <a:ext cx="7346776" cy="5002502"/>
          </a:xfrm>
        </p:spPr>
        <p:txBody>
          <a:bodyPr/>
          <a:lstStyle/>
          <a:p>
            <a:r>
              <a:rPr lang="ru-RU" sz="2400" b="1" dirty="0" smtClean="0">
                <a:latin typeface="Times New Roman" panose="02020603050405020304" pitchFamily="18" charset="0"/>
                <a:cs typeface="Times New Roman" panose="02020603050405020304" pitchFamily="18" charset="0"/>
              </a:rPr>
              <a:t>Творческая работа</a:t>
            </a:r>
          </a:p>
          <a:p>
            <a:pPr algn="just"/>
            <a:r>
              <a:rPr lang="ru-RU" sz="2000" dirty="0" smtClean="0">
                <a:latin typeface="Times New Roman" panose="02020603050405020304" pitchFamily="18" charset="0"/>
                <a:cs typeface="Times New Roman" panose="02020603050405020304" pitchFamily="18" charset="0"/>
              </a:rPr>
              <a:t>Необходимо выполнить презентацию о своей профессии. </a:t>
            </a:r>
          </a:p>
          <a:p>
            <a:pPr algn="just"/>
            <a:r>
              <a:rPr lang="ru-RU" sz="2000" dirty="0" smtClean="0">
                <a:latin typeface="Times New Roman" panose="02020603050405020304" pitchFamily="18" charset="0"/>
                <a:cs typeface="Times New Roman" panose="02020603050405020304" pitchFamily="18" charset="0"/>
              </a:rPr>
              <a:t>Для образца составила презентацию по специальности логиста. </a:t>
            </a:r>
          </a:p>
          <a:p>
            <a:pPr algn="just"/>
            <a:r>
              <a:rPr lang="ru-RU" sz="2000" dirty="0" smtClean="0">
                <a:latin typeface="Times New Roman" panose="02020603050405020304" pitchFamily="18" charset="0"/>
                <a:cs typeface="Times New Roman" panose="02020603050405020304" pitchFamily="18" charset="0"/>
              </a:rPr>
              <a:t>Что должно быть в презентации: краткая информация о профессии, где можно выучиться на данную профессию.</a:t>
            </a:r>
          </a:p>
          <a:p>
            <a:pPr algn="just"/>
            <a:r>
              <a:rPr lang="ru-RU" sz="2000" dirty="0" smtClean="0">
                <a:latin typeface="Times New Roman" panose="02020603050405020304" pitchFamily="18" charset="0"/>
                <a:cs typeface="Times New Roman" panose="02020603050405020304" pitchFamily="18" charset="0"/>
              </a:rPr>
              <a:t> Какие необходимы экзамены для поступления. </a:t>
            </a:r>
          </a:p>
          <a:p>
            <a:pPr algn="just"/>
            <a:r>
              <a:rPr lang="ru-RU" sz="2000" dirty="0" smtClean="0">
                <a:latin typeface="Times New Roman" panose="02020603050405020304" pitchFamily="18" charset="0"/>
                <a:cs typeface="Times New Roman" panose="02020603050405020304" pitchFamily="18" charset="0"/>
              </a:rPr>
              <a:t>Работа не меньше 8 слайдов</a:t>
            </a:r>
            <a:r>
              <a:rPr lang="ru-RU" sz="2000" smtClean="0">
                <a:latin typeface="Times New Roman" panose="02020603050405020304" pitchFamily="18" charset="0"/>
                <a:cs typeface="Times New Roman" panose="02020603050405020304" pitchFamily="18" charset="0"/>
              </a:rPr>
              <a:t>. </a:t>
            </a:r>
          </a:p>
          <a:p>
            <a:pPr algn="just"/>
            <a:r>
              <a:rPr lang="ru-RU" sz="2000" smtClean="0">
                <a:latin typeface="Times New Roman" panose="02020603050405020304" pitchFamily="18" charset="0"/>
                <a:cs typeface="Times New Roman" panose="02020603050405020304" pitchFamily="18" charset="0"/>
              </a:rPr>
              <a:t>Презентацию </a:t>
            </a:r>
            <a:r>
              <a:rPr lang="ru-RU" sz="2000" dirty="0" smtClean="0">
                <a:latin typeface="Times New Roman" panose="02020603050405020304" pitchFamily="18" charset="0"/>
                <a:cs typeface="Times New Roman" panose="02020603050405020304" pitchFamily="18" charset="0"/>
              </a:rPr>
              <a:t>отправляем на почту своевременно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157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4" y="685801"/>
            <a:ext cx="7729566" cy="2028819"/>
          </a:xfrm>
        </p:spPr>
        <p:txBody>
          <a:bodyPr>
            <a:normAutofit fontScale="92500" lnSpcReduction="20000"/>
          </a:bodyPr>
          <a:lstStyle/>
          <a:p>
            <a:pPr algn="ctr">
              <a:buNone/>
            </a:pPr>
            <a:r>
              <a:rPr lang="ru-RU" sz="3600" b="1" dirty="0" smtClean="0">
                <a:effectLst/>
              </a:rPr>
              <a:t>Моя</a:t>
            </a:r>
            <a:endParaRPr lang="en-US" sz="3600" b="1" dirty="0" smtClean="0">
              <a:effectLst/>
            </a:endParaRPr>
          </a:p>
          <a:p>
            <a:pPr algn="ctr">
              <a:buNone/>
            </a:pPr>
            <a:r>
              <a:rPr lang="en-US" sz="3600" b="1" dirty="0" smtClean="0">
                <a:effectLst/>
              </a:rPr>
              <a:t> </a:t>
            </a:r>
            <a:r>
              <a:rPr lang="ru-RU" sz="3600" b="1" dirty="0" smtClean="0">
                <a:effectLst/>
              </a:rPr>
              <a:t>профессия:</a:t>
            </a:r>
            <a:endParaRPr lang="en-US" sz="3600" b="1" dirty="0" smtClean="0">
              <a:effectLst/>
            </a:endParaRPr>
          </a:p>
          <a:p>
            <a:pPr algn="ctr">
              <a:buNone/>
            </a:pPr>
            <a:r>
              <a:rPr lang="ru-RU" sz="3600" b="1" dirty="0" smtClean="0">
                <a:effectLst/>
              </a:rPr>
              <a:t>«Операционный логист»</a:t>
            </a:r>
            <a:br>
              <a:rPr lang="ru-RU" sz="3600" b="1" dirty="0" smtClean="0">
                <a:effectLst/>
              </a:rPr>
            </a:br>
            <a:endParaRPr lang="ru-RU" sz="3600" b="1" dirty="0">
              <a:effectLst/>
            </a:endParaRPr>
          </a:p>
        </p:txBody>
      </p:sp>
      <p:pic>
        <p:nvPicPr>
          <p:cNvPr id="4" name="Объект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3429000"/>
            <a:ext cx="5606814" cy="221457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77240" y="5085184"/>
            <a:ext cx="7543800" cy="288032"/>
          </a:xfrm>
        </p:spPr>
        <p:txBody>
          <a:bodyPr>
            <a:normAutofit fontScale="90000"/>
          </a:bodyPr>
          <a:lstStyle/>
          <a:p>
            <a:pPr algn="ctr"/>
            <a:r>
              <a:rPr lang="ru-RU" sz="2000" b="1" dirty="0">
                <a:effectLst/>
                <a:latin typeface="Times New Roman" pitchFamily="18" charset="0"/>
                <a:cs typeface="Times New Roman" pitchFamily="18" charset="0"/>
              </a:rPr>
              <a:t>Логист - это специалист, который координирует движение </a:t>
            </a:r>
            <a:r>
              <a:rPr lang="ru-RU" sz="2000" b="1" dirty="0" smtClean="0">
                <a:effectLst/>
                <a:latin typeface="Times New Roman" pitchFamily="18" charset="0"/>
                <a:cs typeface="Times New Roman" pitchFamily="18" charset="0"/>
              </a:rPr>
              <a:t>товаров </a:t>
            </a:r>
            <a:r>
              <a:rPr lang="ru-RU" sz="2000" b="1" dirty="0">
                <a:effectLst/>
                <a:latin typeface="Times New Roman" pitchFamily="18" charset="0"/>
                <a:cs typeface="Times New Roman" pitchFamily="18" charset="0"/>
              </a:rPr>
              <a:t>на пути от производства до точек реализации.</a:t>
            </a:r>
            <a:r>
              <a:rPr lang="ru-RU" b="1" dirty="0">
                <a:effectLst/>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95736" y="836712"/>
            <a:ext cx="4775224" cy="3183483"/>
          </a:xfrm>
        </p:spPr>
      </p:pic>
    </p:spTree>
    <p:extLst>
      <p:ext uri="{BB962C8B-B14F-4D97-AF65-F5344CB8AC3E}">
        <p14:creationId xmlns:p14="http://schemas.microsoft.com/office/powerpoint/2010/main" val="1006357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just"/>
            <a:r>
              <a:rPr lang="ru-RU" sz="2000" b="1" dirty="0">
                <a:effectLst/>
              </a:rPr>
              <a:t>В современных условиях любой товар, прежде чем попасть к потребителю, преодолевает довольно сложный путь, включающий много звеньев (особенно если речь идет о поставках из-за рубежа). </a:t>
            </a:r>
            <a:endParaRPr lang="ru-RU" sz="2000" dirty="0"/>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2739" y="2276872"/>
            <a:ext cx="4742656" cy="4082752"/>
          </a:xfrm>
        </p:spPr>
      </p:pic>
    </p:spTree>
    <p:extLst>
      <p:ext uri="{BB962C8B-B14F-4D97-AF65-F5344CB8AC3E}">
        <p14:creationId xmlns:p14="http://schemas.microsoft.com/office/powerpoint/2010/main" val="24615713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just"/>
            <a:r>
              <a:rPr lang="ru-RU" sz="1800" b="1" dirty="0">
                <a:effectLst/>
              </a:rPr>
              <a:t>Чтобы товар своевременно доходил до потребителя и приносил прибыль, все звенья этой цепочки должны работать, как хорошо отлаженный единый механизм. А когда количество наименований поставляемых товаров измеряется десятками тысяч (например, в сети супермаркетов), отладить такие цепочки представляет собой очень сложную задачу, и любой сбой чреват убытками. </a:t>
            </a:r>
            <a:endParaRPr lang="ru-RU" sz="18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1680" y="2996952"/>
            <a:ext cx="5303093" cy="3457548"/>
          </a:xfrm>
        </p:spPr>
      </p:pic>
    </p:spTree>
    <p:extLst>
      <p:ext uri="{BB962C8B-B14F-4D97-AF65-F5344CB8AC3E}">
        <p14:creationId xmlns:p14="http://schemas.microsoft.com/office/powerpoint/2010/main" val="520266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547665" y="624110"/>
            <a:ext cx="6986736" cy="1280890"/>
          </a:xfrm>
        </p:spPr>
        <p:txBody>
          <a:bodyPr>
            <a:noAutofit/>
          </a:bodyPr>
          <a:lstStyle/>
          <a:p>
            <a:pPr algn="just"/>
            <a:r>
              <a:rPr lang="ru-RU" sz="1800" b="1" i="1" dirty="0">
                <a:effectLst/>
              </a:rPr>
              <a:t>Задача логиста - исключить подобные казусы и организовать систему поставки и распределения товаров таким образом, чтобы все поставлялось куда требуется, в нужном количестве и в срок, и при этом свести к минимуму накладные расходы, связанные с транспортировкой и хранением. Соответственно такие специалисты нужны во всех организациях, деятельность которых связана с поставками </a:t>
            </a:r>
            <a:r>
              <a:rPr lang="ru-RU" sz="1800" b="1" i="1" dirty="0" smtClean="0">
                <a:effectLst/>
              </a:rPr>
              <a:t>товаров</a:t>
            </a:r>
            <a:r>
              <a:rPr lang="en-US" sz="1800" b="1" i="1" dirty="0">
                <a:effectLst/>
              </a:rPr>
              <a:t>.</a:t>
            </a:r>
            <a:endParaRPr lang="ru-RU" sz="18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45201" y="3284984"/>
            <a:ext cx="4117429" cy="2744953"/>
          </a:xfrm>
        </p:spPr>
      </p:pic>
    </p:spTree>
    <p:extLst>
      <p:ext uri="{BB962C8B-B14F-4D97-AF65-F5344CB8AC3E}">
        <p14:creationId xmlns:p14="http://schemas.microsoft.com/office/powerpoint/2010/main" val="804676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331641" y="624110"/>
            <a:ext cx="7202760" cy="1280890"/>
          </a:xfrm>
        </p:spPr>
        <p:txBody>
          <a:bodyPr>
            <a:noAutofit/>
          </a:bodyPr>
          <a:lstStyle/>
          <a:p>
            <a:pPr algn="just"/>
            <a:r>
              <a:rPr lang="ru-RU" sz="1800" dirty="0">
                <a:effectLst/>
                <a:latin typeface="Times New Roman" panose="02020603050405020304" pitchFamily="18" charset="0"/>
                <a:cs typeface="Times New Roman" panose="02020603050405020304" pitchFamily="18" charset="0"/>
              </a:rPr>
              <a:t>Логистика возникла в древние времена. Однако функции, известные в современном мире, представители этой профессии начали выполнять не так давно</a:t>
            </a:r>
            <a:r>
              <a:rPr lang="ru-RU" sz="1800" dirty="0" smtClean="0">
                <a:effectLst/>
                <a:latin typeface="Times New Roman" panose="02020603050405020304" pitchFamily="18" charset="0"/>
                <a:cs typeface="Times New Roman" panose="02020603050405020304" pitchFamily="18" charset="0"/>
              </a:rPr>
              <a:t>.</a:t>
            </a:r>
            <a:r>
              <a:rPr lang="ru-RU" sz="1800" dirty="0">
                <a:effectLst/>
                <a:latin typeface="Times New Roman" panose="02020603050405020304" pitchFamily="18" charset="0"/>
                <a:cs typeface="Times New Roman" panose="02020603050405020304" pitchFamily="18" charset="0"/>
              </a:rPr>
              <a:t> Сам термин «логистика» происходит от греческого слова «логос», обозначающего «речь, слово, мысль, намерение». По одной из версий, впервые его употребление встречается в трактатах по военному искусству византийского правителя Льва VI (866-912 г.).</a:t>
            </a:r>
            <a:endParaRPr lang="ru-RU" sz="18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3728" y="3429000"/>
            <a:ext cx="5112568" cy="2736261"/>
          </a:xfrm>
        </p:spPr>
      </p:pic>
    </p:spTree>
    <p:extLst>
      <p:ext uri="{BB962C8B-B14F-4D97-AF65-F5344CB8AC3E}">
        <p14:creationId xmlns:p14="http://schemas.microsoft.com/office/powerpoint/2010/main" val="4020477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03649" y="624110"/>
            <a:ext cx="7130752" cy="1280890"/>
          </a:xfrm>
        </p:spPr>
        <p:txBody>
          <a:bodyPr>
            <a:noAutofit/>
          </a:bodyPr>
          <a:lstStyle/>
          <a:p>
            <a:pPr algn="just"/>
            <a:r>
              <a:rPr lang="ru-RU" sz="2400" dirty="0">
                <a:effectLst/>
                <a:latin typeface="Times New Roman" panose="02020603050405020304" pitchFamily="18" charset="0"/>
                <a:cs typeface="Times New Roman" panose="02020603050405020304" pitchFamily="18" charset="0"/>
              </a:rPr>
              <a:t>Прежде всего, логист должен быть отличным переговорщиком и уметь одинаково уверенно общаться с контрагентами и водителями-дальнобойщиками.</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45201" y="2708920"/>
            <a:ext cx="5400600" cy="3600400"/>
          </a:xfrm>
        </p:spPr>
      </p:pic>
    </p:spTree>
    <p:extLst>
      <p:ext uri="{BB962C8B-B14F-4D97-AF65-F5344CB8AC3E}">
        <p14:creationId xmlns:p14="http://schemas.microsoft.com/office/powerpoint/2010/main" val="3808000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19673" y="624110"/>
            <a:ext cx="6914728" cy="1280890"/>
          </a:xfrm>
        </p:spPr>
        <p:txBody>
          <a:bodyPr>
            <a:noAutofit/>
          </a:bodyPr>
          <a:lstStyle/>
          <a:p>
            <a:pPr algn="just"/>
            <a:r>
              <a:rPr lang="ru-RU" sz="2400" dirty="0">
                <a:effectLst/>
                <a:latin typeface="Times New Roman" panose="02020603050405020304" pitchFamily="18" charset="0"/>
                <a:cs typeface="Times New Roman" panose="02020603050405020304" pitchFamily="18" charset="0"/>
              </a:rPr>
              <a:t>Профессионал должен уметь комплексно представлять цепочки поставок, бизнес-процессы и находить решения по их оптимизации. А такие навыки присущи только тем специалистам, которые дружат с математической логикой. </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7654" y="3645024"/>
            <a:ext cx="5424292" cy="2870795"/>
          </a:xfrm>
        </p:spPr>
      </p:pic>
    </p:spTree>
    <p:extLst>
      <p:ext uri="{BB962C8B-B14F-4D97-AF65-F5344CB8AC3E}">
        <p14:creationId xmlns:p14="http://schemas.microsoft.com/office/powerpoint/2010/main" val="1719622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331641" y="624110"/>
            <a:ext cx="7202760" cy="1280890"/>
          </a:xfrm>
        </p:spPr>
        <p:txBody>
          <a:bodyPr>
            <a:noAutofit/>
          </a:bodyPr>
          <a:lstStyle/>
          <a:p>
            <a:pPr algn="just"/>
            <a:r>
              <a:rPr lang="ru-RU" sz="2000" b="1" dirty="0">
                <a:effectLst/>
                <a:latin typeface="Times New Roman" panose="02020603050405020304" pitchFamily="18" charset="0"/>
                <a:cs typeface="Times New Roman" panose="02020603050405020304" pitchFamily="18" charset="0"/>
              </a:rPr>
              <a:t>Транспортный логист</a:t>
            </a:r>
            <a:r>
              <a:rPr lang="ru-RU" sz="2000" dirty="0">
                <a:effectLst/>
                <a:latin typeface="Times New Roman" panose="02020603050405020304" pitchFamily="18" charset="0"/>
                <a:cs typeface="Times New Roman" panose="02020603050405020304" pitchFamily="18" charset="0"/>
              </a:rPr>
              <a:t> (начальник транспортного отдела). </a:t>
            </a:r>
            <a:r>
              <a:rPr lang="ru-RU" sz="2000" dirty="0" smtClean="0">
                <a:effectLst/>
                <a:latin typeface="Times New Roman" panose="02020603050405020304" pitchFamily="18" charset="0"/>
                <a:cs typeface="Times New Roman" panose="02020603050405020304" pitchFamily="18" charset="0"/>
              </a:rPr>
              <a:t>Транспортный </a:t>
            </a:r>
            <a:r>
              <a:rPr lang="ru-RU" sz="2000" dirty="0">
                <a:effectLst/>
                <a:latin typeface="Times New Roman" panose="02020603050405020304" pitchFamily="18" charset="0"/>
                <a:cs typeface="Times New Roman" panose="02020603050405020304" pitchFamily="18" charset="0"/>
              </a:rPr>
              <a:t>логист занимается поиском перевозчиков, удовлетворяющих компанию в соотношении цена/качество, ведет переговоры, работу по претензиям, согласовывает и отслеживает сроки выполнения перевозки, оформляет необходимую документацию для транспортировки. </a:t>
            </a:r>
            <a:endParaRPr lang="ru-RU" sz="20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45201" y="3212976"/>
            <a:ext cx="5606814" cy="2942803"/>
          </a:xfrm>
        </p:spPr>
      </p:pic>
    </p:spTree>
    <p:extLst>
      <p:ext uri="{BB962C8B-B14F-4D97-AF65-F5344CB8AC3E}">
        <p14:creationId xmlns:p14="http://schemas.microsoft.com/office/powerpoint/2010/main" val="2848961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just"/>
            <a:r>
              <a:rPr lang="ru-RU" sz="2000" b="1" dirty="0">
                <a:effectLst/>
              </a:rPr>
              <a:t>Логист на складе</a:t>
            </a:r>
            <a:r>
              <a:rPr lang="ru-RU" sz="2000" dirty="0">
                <a:effectLst/>
              </a:rPr>
              <a:t> (начальник склада). В его задачи входит руководство работами по приему, рациональному размещению, хранению, упаковке, отпуску товарно-материальных ценностей на складе. </a:t>
            </a:r>
            <a:endParaRPr lang="ru-RU" sz="20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3768" y="2852936"/>
            <a:ext cx="4550246" cy="3225921"/>
          </a:xfrm>
        </p:spPr>
      </p:pic>
    </p:spTree>
    <p:extLst>
      <p:ext uri="{BB962C8B-B14F-4D97-AF65-F5344CB8AC3E}">
        <p14:creationId xmlns:p14="http://schemas.microsoft.com/office/powerpoint/2010/main" val="442597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77240" y="4876800"/>
            <a:ext cx="7543800" cy="1216496"/>
          </a:xfrm>
        </p:spPr>
        <p:txBody>
          <a:bodyPr>
            <a:normAutofit fontScale="90000"/>
          </a:bodyPr>
          <a:lstStyle/>
          <a:p>
            <a:pPr algn="just"/>
            <a:r>
              <a:rPr lang="ru-RU" sz="2000" b="1" i="1" dirty="0">
                <a:effectLst/>
              </a:rPr>
              <a:t>Товарный логист</a:t>
            </a:r>
            <a:r>
              <a:rPr lang="ru-RU" sz="2000" dirty="0">
                <a:effectLst/>
              </a:rPr>
              <a:t> (закупки, формирование запасов). Размещает заказы у поставщиков (на основе плана продаж), контролирует готовность к отгрузке, сопроводительную документацию (инвойсы, упаковочные листы, экспортные декларации, сертификаты на продукцию), сверяет данные в документах с условиями контрактов, следит за поступлением товара (контроль качества и количества). </a:t>
            </a:r>
            <a:endParaRPr lang="ru-RU" sz="20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5696" y="908720"/>
            <a:ext cx="5531693" cy="2664296"/>
          </a:xfrm>
        </p:spPr>
      </p:pic>
    </p:spTree>
    <p:extLst>
      <p:ext uri="{BB962C8B-B14F-4D97-AF65-F5344CB8AC3E}">
        <p14:creationId xmlns:p14="http://schemas.microsoft.com/office/powerpoint/2010/main" val="3615697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just"/>
            <a:r>
              <a:rPr lang="ru-RU" sz="2000" b="1" dirty="0">
                <a:effectLst/>
                <a:latin typeface="Times New Roman" pitchFamily="18" charset="0"/>
                <a:cs typeface="Times New Roman" pitchFamily="18" charset="0"/>
              </a:rPr>
              <a:t>Таможенный декларант</a:t>
            </a:r>
            <a:r>
              <a:rPr lang="ru-RU" sz="2000" dirty="0">
                <a:effectLst/>
                <a:latin typeface="Times New Roman" pitchFamily="18" charset="0"/>
                <a:cs typeface="Times New Roman" pitchFamily="18" charset="0"/>
              </a:rPr>
              <a:t> - лицо, уполномоченное на декларирование товаров.</a:t>
            </a:r>
            <a:endParaRPr lang="ru-RU" sz="20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1680" y="1628800"/>
            <a:ext cx="5567312" cy="3711541"/>
          </a:xfrm>
        </p:spPr>
      </p:pic>
    </p:spTree>
    <p:extLst>
      <p:ext uri="{BB962C8B-B14F-4D97-AF65-F5344CB8AC3E}">
        <p14:creationId xmlns:p14="http://schemas.microsoft.com/office/powerpoint/2010/main" val="4115007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187624" y="476672"/>
            <a:ext cx="7133416" cy="792088"/>
          </a:xfrm>
        </p:spPr>
        <p:txBody>
          <a:bodyPr/>
          <a:lstStyle/>
          <a:p>
            <a:r>
              <a:rPr lang="ru-RU" sz="3600" dirty="0" smtClean="0"/>
              <a:t>Обучение можно получить!!!</a:t>
            </a:r>
            <a:endParaRPr lang="ru-RU" sz="3600" dirty="0"/>
          </a:p>
        </p:txBody>
      </p:sp>
      <p:sp>
        <p:nvSpPr>
          <p:cNvPr id="2" name="Объект 1"/>
          <p:cNvSpPr>
            <a:spLocks noGrp="1"/>
          </p:cNvSpPr>
          <p:nvPr>
            <p:ph idx="1"/>
          </p:nvPr>
        </p:nvSpPr>
        <p:spPr>
          <a:xfrm>
            <a:off x="251520" y="1988840"/>
            <a:ext cx="8496944" cy="2433463"/>
          </a:xfrm>
        </p:spPr>
        <p:txBody>
          <a:bodyPr>
            <a:normAutofit/>
          </a:bodyPr>
          <a:lstStyle/>
          <a:p>
            <a:r>
              <a:rPr lang="ru-RU" sz="2400" dirty="0" smtClean="0">
                <a:latin typeface="Times New Roman" panose="02020603050405020304" pitchFamily="18" charset="0"/>
                <a:cs typeface="Times New Roman" panose="02020603050405020304" pitchFamily="18" charset="0"/>
              </a:rPr>
              <a:t>Набережно-</a:t>
            </a:r>
            <a:r>
              <a:rPr lang="ru-RU" sz="2400" dirty="0" err="1" smtClean="0">
                <a:latin typeface="Times New Roman" panose="02020603050405020304" pitchFamily="18" charset="0"/>
                <a:cs typeface="Times New Roman" panose="02020603050405020304" pitchFamily="18" charset="0"/>
              </a:rPr>
              <a:t>Челнинский</a:t>
            </a:r>
            <a:r>
              <a:rPr lang="ru-RU" sz="2400" dirty="0" smtClean="0">
                <a:latin typeface="Times New Roman" panose="02020603050405020304" pitchFamily="18" charset="0"/>
                <a:cs typeface="Times New Roman" panose="02020603050405020304" pitchFamily="18" charset="0"/>
              </a:rPr>
              <a:t> КИУ, логистика и управление цепями поставки</a:t>
            </a:r>
          </a:p>
          <a:p>
            <a:r>
              <a:rPr lang="ru-RU" sz="2400" dirty="0" smtClean="0">
                <a:latin typeface="Times New Roman" panose="02020603050405020304" pitchFamily="18" charset="0"/>
                <a:cs typeface="Times New Roman" panose="02020603050405020304" pitchFamily="18" charset="0"/>
              </a:rPr>
              <a:t>ЕГЭ экзамены </a:t>
            </a:r>
            <a:r>
              <a:rPr lang="ru-RU" sz="2400" dirty="0" err="1" smtClean="0">
                <a:latin typeface="Times New Roman" panose="02020603050405020304" pitchFamily="18" charset="0"/>
                <a:cs typeface="Times New Roman" panose="02020603050405020304" pitchFamily="18" charset="0"/>
              </a:rPr>
              <a:t>матем</a:t>
            </a:r>
            <a:r>
              <a:rPr lang="ru-RU" sz="2400" dirty="0" smtClean="0">
                <a:latin typeface="Times New Roman" panose="02020603050405020304" pitchFamily="18" charset="0"/>
                <a:cs typeface="Times New Roman" panose="02020603050405020304" pitchFamily="18" charset="0"/>
              </a:rPr>
              <a:t>, обществознание, рус </a:t>
            </a:r>
            <a:r>
              <a:rPr lang="ru-RU" sz="2400" dirty="0" err="1" smtClean="0">
                <a:latin typeface="Times New Roman" panose="02020603050405020304" pitchFamily="18" charset="0"/>
                <a:cs typeface="Times New Roman" panose="02020603050405020304" pitchFamily="18" charset="0"/>
              </a:rPr>
              <a:t>яз</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КНИТУ, г. Казань</a:t>
            </a:r>
          </a:p>
          <a:p>
            <a:r>
              <a:rPr lang="ru-RU" sz="2400" dirty="0">
                <a:latin typeface="Times New Roman" panose="02020603050405020304" pitchFamily="18" charset="0"/>
                <a:cs typeface="Times New Roman" panose="02020603050405020304" pitchFamily="18" charset="0"/>
              </a:rPr>
              <a:t>ЕГЭ экзамены </a:t>
            </a:r>
            <a:r>
              <a:rPr lang="ru-RU" sz="2400" dirty="0" err="1">
                <a:latin typeface="Times New Roman" panose="02020603050405020304" pitchFamily="18" charset="0"/>
                <a:cs typeface="Times New Roman" panose="02020603050405020304" pitchFamily="18" charset="0"/>
              </a:rPr>
              <a:t>матем</a:t>
            </a:r>
            <a:r>
              <a:rPr lang="ru-RU" sz="2400" dirty="0">
                <a:latin typeface="Times New Roman" panose="02020603050405020304" pitchFamily="18" charset="0"/>
                <a:cs typeface="Times New Roman" panose="02020603050405020304" pitchFamily="18" charset="0"/>
              </a:rPr>
              <a:t>, обществознание, рус </a:t>
            </a:r>
            <a:r>
              <a:rPr lang="ru-RU" sz="2400" dirty="0" err="1">
                <a:latin typeface="Times New Roman" panose="02020603050405020304" pitchFamily="18" charset="0"/>
                <a:cs typeface="Times New Roman" panose="02020603050405020304" pitchFamily="18" charset="0"/>
              </a:rPr>
              <a:t>яз</a:t>
            </a:r>
            <a:endParaRPr lang="ru-RU" sz="2400" dirty="0">
              <a:latin typeface="Times New Roman" panose="02020603050405020304" pitchFamily="18" charset="0"/>
              <a:cs typeface="Times New Roman" panose="02020603050405020304" pitchFamily="18" charset="0"/>
            </a:endParaRPr>
          </a:p>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8304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105</TotalTime>
  <Words>356</Words>
  <Application>Microsoft Office PowerPoint</Application>
  <PresentationFormat>Экран (4:3)</PresentationFormat>
  <Paragraphs>26</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Century Gothic</vt:lpstr>
      <vt:lpstr>Times New Roman</vt:lpstr>
      <vt:lpstr>Wingdings 3</vt:lpstr>
      <vt:lpstr>Легкий дым</vt:lpstr>
      <vt:lpstr>Презентация PowerPoint</vt:lpstr>
      <vt:lpstr>Презентация PowerPoint</vt:lpstr>
      <vt:lpstr>Логист - это специалист, который координирует движение товаров на пути от производства до точек реализации. </vt:lpstr>
      <vt:lpstr>В современных условиях любой товар, прежде чем попасть к потребителю, преодолевает довольно сложный путь, включающий много звеньев (особенно если речь идет о поставках из-за рубежа). </vt:lpstr>
      <vt:lpstr>Чтобы товар своевременно доходил до потребителя и приносил прибыль, все звенья этой цепочки должны работать, как хорошо отлаженный единый механизм. А когда количество наименований поставляемых товаров измеряется десятками тысяч (например, в сети супермаркетов), отладить такие цепочки представляет собой очень сложную задачу, и любой сбой чреват убытками. </vt:lpstr>
      <vt:lpstr>Задача логиста - исключить подобные казусы и организовать систему поставки и распределения товаров таким образом, чтобы все поставлялось куда требуется, в нужном количестве и в срок, и при этом свести к минимуму накладные расходы, связанные с транспортировкой и хранением. Соответственно такие специалисты нужны во всех организациях, деятельность которых связана с поставками товаров.</vt:lpstr>
      <vt:lpstr>Логистика возникла в древние времена. Однако функции, известные в современном мире, представители этой профессии начали выполнять не так давно. Сам термин «логистика» происходит от греческого слова «логос», обозначающего «речь, слово, мысль, намерение». По одной из версий, впервые его употребление встречается в трактатах по военному искусству византийского правителя Льва VI (866-912 г.).</vt:lpstr>
      <vt:lpstr>Прежде всего, логист должен быть отличным переговорщиком и уметь одинаково уверенно общаться с контрагентами и водителями-дальнобойщиками. </vt:lpstr>
      <vt:lpstr>Профессионал должен уметь комплексно представлять цепочки поставок, бизнес-процессы и находить решения по их оптимизации. А такие навыки присущи только тем специалистам, которые дружат с математической логикой.  </vt:lpstr>
      <vt:lpstr>Транспортный логист (начальник транспортного отдела). Транспортный логист занимается поиском перевозчиков, удовлетворяющих компанию в соотношении цена/качество, ведет переговоры, работу по претензиям, согласовывает и отслеживает сроки выполнения перевозки, оформляет необходимую документацию для транспортировки. </vt:lpstr>
      <vt:lpstr>Логист на складе (начальник склада). В его задачи входит руководство работами по приему, рациональному размещению, хранению, упаковке, отпуску товарно-материальных ценностей на складе. </vt:lpstr>
      <vt:lpstr>Товарный логист (закупки, формирование запасов). Размещает заказы у поставщиков (на основе плана продаж), контролирует готовность к отгрузке, сопроводительную документацию (инвойсы, упаковочные листы, экспортные декларации, сертификаты на продукцию), сверяет данные в документах с условиями контрактов, следит за поступлением товара (контроль качества и количества). </vt:lpstr>
      <vt:lpstr>Таможенный декларант - лицо, уполномоченное на декларирование товаров.</vt:lpstr>
      <vt:lpstr>Обучение можно получить!!!</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User</cp:lastModifiedBy>
  <cp:revision>23</cp:revision>
  <dcterms:created xsi:type="dcterms:W3CDTF">2015-11-15T13:10:28Z</dcterms:created>
  <dcterms:modified xsi:type="dcterms:W3CDTF">2020-05-11T12:05:32Z</dcterms:modified>
</cp:coreProperties>
</file>